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2" r:id="rId6"/>
    <p:sldId id="281" r:id="rId7"/>
    <p:sldId id="259" r:id="rId8"/>
    <p:sldId id="260" r:id="rId9"/>
    <p:sldId id="263" r:id="rId10"/>
    <p:sldId id="283" r:id="rId11"/>
    <p:sldId id="264" r:id="rId12"/>
    <p:sldId id="268" r:id="rId13"/>
    <p:sldId id="269" r:id="rId14"/>
    <p:sldId id="270" r:id="rId15"/>
    <p:sldId id="265" r:id="rId16"/>
    <p:sldId id="275" r:id="rId17"/>
    <p:sldId id="276" r:id="rId18"/>
    <p:sldId id="278" r:id="rId19"/>
    <p:sldId id="277" r:id="rId20"/>
    <p:sldId id="267" r:id="rId21"/>
    <p:sldId id="279" r:id="rId22"/>
    <p:sldId id="284" r:id="rId23"/>
    <p:sldId id="280" r:id="rId24"/>
    <p:sldId id="272" r:id="rId25"/>
    <p:sldId id="273" r:id="rId26"/>
    <p:sldId id="274" r:id="rId27"/>
    <p:sldId id="271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C4D630-841B-46FC-91C3-76E07AEABD4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DED943-DECE-4C89-82DE-1551E4B9B5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752601"/>
            <a:ext cx="8458200" cy="1829761"/>
          </a:xfrm>
          <a:solidFill>
            <a:schemeClr val="tx2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Arial Black" pitchFamily="34" charset="0"/>
              </a:rPr>
              <a:t>POLYHYDROMNIOS</a:t>
            </a:r>
            <a:endParaRPr lang="en-US" sz="5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 descr="C:\Users\anich\Desktop\images (62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33800"/>
            <a:ext cx="9144000" cy="3409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85800"/>
            <a:ext cx="8458200" cy="6172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Polyhydramnios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may be   : (a)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Mild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DVP &gt; 8–11 cm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(b)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Moderate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DVP: 12–15 cm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(c)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Severe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DVP </a:t>
            </a:r>
            <a:r>
              <a:rPr lang="en-US" sz="2400" dirty="0" smtClean="0">
                <a:latin typeface="Constantia"/>
                <a:cs typeface="Times New Roman" pitchFamily="18" charset="0"/>
              </a:rPr>
              <a:t>≥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 cm</a:t>
            </a:r>
          </a:p>
          <a:p>
            <a:endParaRPr lang="en-US" sz="2400" dirty="0"/>
          </a:p>
        </p:txBody>
      </p:sp>
      <p:pic>
        <p:nvPicPr>
          <p:cNvPr id="4" name="Picture 2" descr="C:\Users\anich\Desktop\images (7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60700"/>
            <a:ext cx="9144000" cy="379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4102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mechanical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causes. 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Respiratory : shortness of breath 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Palpitations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Edema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legs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Varicosities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legs or vulva 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Hemorrhoids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patient may be in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dyspneic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state in the lying down position.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Evidence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preeclampsia (edema, hypertension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proteinuria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may be present.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CHRONIC POLYHYDROMNIOS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388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ABDOMINAL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EXAMINATION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Inspection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Abdomen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markedly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enlarged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looks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globular with fullness at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flanks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skin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tense, shiny with large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striae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Palpation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Height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uterus is more than the period of amenorrhea.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Girth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abdomen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more than normal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(round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umbilicus)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Fluid thrill can be elicited in all directions over the uterus.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Fetal parts,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presentation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position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cannot be well-defined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External ballottement can be elicited more easily 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CHRONIC POLYHYDROMNIOS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Auscultation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Fetal heart sound is not heard distinctly, although its presence can be picked up by Doppler ultrasound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Internal Examination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cervix is pulled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may be partially taken up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May be dilated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to admit a fingertip through which tense bulged membranes can be felt.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CHRONIC POLYHYDROMNIOS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52600"/>
            <a:ext cx="8991600" cy="4648200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ABO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grouping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Rhesus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isoimmunization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may cause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hydrops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fetalis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fetal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ascites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 Random blood sugar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if necessary glucose tolerance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 Amniotic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fluid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Estimation of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alpha fetoprotein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is markedly 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levated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a fetus with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open neural tube defect</a:t>
            </a:r>
          </a:p>
          <a:p>
            <a:pPr marL="566928" indent="-457200">
              <a:buFont typeface="+mj-lt"/>
              <a:buAutoNum type="alphaLcParenR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INVESTIGATIONS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016691"/>
          </a:xfrm>
        </p:spPr>
        <p:txBody>
          <a:bodyPr>
            <a:noAutofit/>
          </a:bodyPr>
          <a:lstStyle/>
          <a:p>
            <a:pPr marL="566928" indent="-45720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Sonography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to detect abnormally large echo-free space between the fetus and the uterine wall </a:t>
            </a:r>
          </a:p>
          <a:p>
            <a:pPr marL="566928" indent="-457200">
              <a:buFont typeface="+mj-lt"/>
              <a:buAutoNum type="alphaLcParenR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largest vertical pocket &gt;8 cm).                                                            Amniotic fluid index (AFI) &gt; 25 cm  </a:t>
            </a:r>
          </a:p>
          <a:p>
            <a:pPr marL="566928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exclude multiple fetuses</a:t>
            </a:r>
          </a:p>
          <a:p>
            <a:pPr marL="566928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note the lie and presentation of the fetus</a:t>
            </a:r>
          </a:p>
          <a:p>
            <a:pPr marL="566928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diagnose any fetal congenital malformation. (Especially the central nervous system, gastrointestinal system and musculoskeletal system)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91200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en-US" dirty="0" smtClean="0"/>
              <a:t>: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Early detection and control of diabetes.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Rhesus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isoimmunization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now preventable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3) Genetic counseling in early months and detection of fetal congenital abnormalities with ultrasound and their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termination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polyhydramnios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is usually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the underlying cause. 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CHRONIC POLYHYDROMNIOS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MILD POLYHYDRAMNIOS (DVP: 8–11 cm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commonly found 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midtrimester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requires no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treatment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excess liquor is expected to be diminished as pregnancy advances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transient)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SEVERE POLYHYDRAMNIOS (DVP: ≥16 cm):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Principles: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(1) To relieve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symptoms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(2) To find out the cause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(3) To avoid and to deal with the complication.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5334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Supportive therapy: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Bed rest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Treatment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associated conditions like preeclampsia or diabetes on the usual line.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of diuretic is of little value.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Sulindac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(COX-2 inhibitor), 200 mg every 12 hours, (under supervision) has been found to be most effective in unexplained cases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has been found to decrease amniotic fluid as it reduces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fetal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urine output.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CHRONIC POLYHYDROMNIOS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486400"/>
          </a:xfrm>
        </p:spPr>
        <p:txBody>
          <a:bodyPr>
            <a:norm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Anatomically,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polyhydramnios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defined as a state where liquor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amnii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exceeds 2,000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mL.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Clinical definition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The excessive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accumulation of liquor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amnii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causing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discomfort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patient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amniotic fluid index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(AFI) is more than 24 cm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(more than 95th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gestational age) and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deepest vertical pocket (DVP) is more than 8 cm. 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Incidence: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1-2%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4400" u="sng" dirty="0" smtClean="0">
                <a:solidFill>
                  <a:schemeClr val="tx1"/>
                </a:solidFill>
              </a:rPr>
              <a:t>POLYHYDROMNIOS</a:t>
            </a:r>
            <a:endParaRPr lang="en-US" sz="4400" u="sng" dirty="0">
              <a:solidFill>
                <a:schemeClr val="tx1"/>
              </a:solidFill>
            </a:endParaRPr>
          </a:p>
        </p:txBody>
      </p:sp>
      <p:pic>
        <p:nvPicPr>
          <p:cNvPr id="5" name="Picture 2" descr="C:\Users\anich\Desktop\images (63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800600"/>
            <a:ext cx="3810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ich\Desktop\Screenshot_20200403-133242__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486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Amniocentesis (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amnio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reduction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decompression is done at the rate of about 500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ml/hr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amount of fluid to be removed should be sufficient enough to relieve the mechanical distress.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Normally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amniodrainage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stopped when the AFI is less than 25 cm.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slow decompression, chance of accidental hemorrhage is less but liquor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amnii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may again accumulate, for which the procedure may have to be repeated.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Amniotic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fluid can be tested for fetal lung maturity.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AMNIOCENTESIS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AMNIOCENTESIS</a:t>
            </a:r>
            <a:endParaRPr lang="en-US" dirty="0"/>
          </a:p>
        </p:txBody>
      </p:sp>
      <p:pic>
        <p:nvPicPr>
          <p:cNvPr id="8194" name="Picture 2" descr="C:\Users\anich\Desktop\images (70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526198"/>
          <a:ext cx="8991600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6995"/>
                <a:gridCol w="3304605"/>
              </a:tblGrid>
              <a:tr h="571918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MATERNAL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FETAL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7898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During pregnancy 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Preeclampsia (25%)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Malpresentation</a:t>
                      </a:r>
                      <a:r>
                        <a:rPr lang="en-US" dirty="0" smtClean="0"/>
                        <a:t> and persistence of floating head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 Premature rupture of the membranes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  Preterm labor either spontaneous or induced   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Accidental hemorrhage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2.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During labor</a:t>
                      </a:r>
                      <a:r>
                        <a:rPr lang="en-US" dirty="0" smtClean="0"/>
                        <a:t>: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Early rupture of the membranes  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Cord </a:t>
                      </a:r>
                      <a:r>
                        <a:rPr lang="en-US" dirty="0" err="1" smtClean="0"/>
                        <a:t>prolapse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 Uterine inertia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  Increased operative delivery due to </a:t>
                      </a:r>
                      <a:r>
                        <a:rPr lang="en-US" dirty="0" err="1" smtClean="0"/>
                        <a:t>malpresentation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 Retained placenta, postpartum hemorrhage (uterine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atony</a:t>
                      </a:r>
                      <a:r>
                        <a:rPr lang="en-US" baseline="0" dirty="0" smtClean="0"/>
                        <a:t>) , </a:t>
                      </a:r>
                      <a:r>
                        <a:rPr lang="en-US" dirty="0" smtClean="0"/>
                        <a:t>shock.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3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Puerperium</a:t>
                      </a:r>
                      <a:r>
                        <a:rPr lang="en-US" dirty="0" smtClean="0"/>
                        <a:t>: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Subinvolution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romanUcPeriod"/>
                      </a:pPr>
                      <a:r>
                        <a:rPr lang="en-US" dirty="0" smtClean="0"/>
                        <a:t> Increased puerperal morbidity due to infection resulting from increased operative interference and blood loss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smtClean="0"/>
                        <a:t>prematurity 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smtClean="0"/>
                        <a:t> congenital abnormality (40%). 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err="1" smtClean="0"/>
                        <a:t>Hydrops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fetalis</a:t>
                      </a:r>
                      <a:endParaRPr lang="en-US" sz="2000" dirty="0" smtClean="0"/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smtClean="0"/>
                        <a:t>Effects of increased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dirty="0" smtClean="0"/>
                        <a:t>operative delivery and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dirty="0" smtClean="0"/>
                        <a:t>accidental hemorrhage</a:t>
                      </a:r>
                    </a:p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COMPLICATIONS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257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Acute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hydramnios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extremely rare.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onset is acute and the fluid accumulates within a few days.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usually occurs before 20 weeks of pregnancy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usually associated with monozygotic twins with TTTS 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chorioangioma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placenta.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ACUTE POLYHYDROMNIOS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334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SYMPTOMS: Abdominal pain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Nausea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vomiting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SIGNS: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The patient looks ill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ii) Absence of features of shock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iii) Edema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legs 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presence of other associated features of preeclampsia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iv) Abdomen is hugely enlarged more than the period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amenorrhea;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wall is tense with shiny skin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v) Fluid thrill is present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vi) Fetal parts cannot be felt nor is the fetal heart sound audible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ACUTE POLYHYDROMNIOS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Internal examination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reveals: taking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up of the cervix or even dilatation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through which the bulged membranes 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felt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(viii)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Sonography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shows multiple fetuses or at times fetal abnormalities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ACUTE POLYHYDROMNIOS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often, spontaneous abortion occurs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case with severe TTTS, repetitive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amnioreduction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until the AFI is normal, may improve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perinatal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outcome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Laser ablation may cure the cause of TTTS whereas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amnioreduction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only treats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symptoms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ACUTE POLYHYDROMNIOS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9" name="Picture 3" descr="C:\Users\anich\Desktop\images (72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14400" y="5638800"/>
            <a:ext cx="65532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THANKYOU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6019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may be the result of deficient absorption as well as excessive production of liquor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amnii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which may be temporary or permanent.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composition of the liquor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amnii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however, remains normal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4078" indent="-514350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ETIOLOGY: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romanU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roman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Idiopathic </a:t>
            </a:r>
            <a:r>
              <a:rPr lang="en-US" sz="2400" dirty="0" smtClean="0">
                <a:solidFill>
                  <a:srgbClr val="FF0000"/>
                </a:solidFill>
              </a:rPr>
              <a:t>(50–60</a:t>
            </a:r>
            <a:r>
              <a:rPr lang="en-US" sz="2400" dirty="0" smtClean="0">
                <a:solidFill>
                  <a:srgbClr val="FF0000"/>
                </a:solidFill>
              </a:rPr>
              <a:t>%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roman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Fetal anomalies </a:t>
            </a:r>
          </a:p>
          <a:p>
            <a:pPr marL="624078" indent="-514350">
              <a:buFont typeface="+mj-lt"/>
              <a:buAutoNum type="roman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Placenta</a:t>
            </a:r>
          </a:p>
          <a:p>
            <a:pPr marL="624078" indent="-514350">
              <a:buFont typeface="+mj-lt"/>
              <a:buAutoNum type="roman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Multiple pregnancy</a:t>
            </a:r>
          </a:p>
          <a:p>
            <a:pPr marL="624078" indent="-514350">
              <a:buFont typeface="+mj-lt"/>
              <a:buAutoNum type="roman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Maternal conditions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POLYHYDROMNIOS</a:t>
            </a:r>
            <a:endParaRPr lang="en-US" dirty="0"/>
          </a:p>
        </p:txBody>
      </p:sp>
      <p:pic>
        <p:nvPicPr>
          <p:cNvPr id="4" name="Picture 2" descr="C:\Users\anich\Desktop\images (67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133850"/>
            <a:ext cx="2895600" cy="2724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410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FETAL ANOMALIES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Congenital fetal malformations (structural and chromosomal) are associated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polyhydramnios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about 20% cases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causes of excessive production of liquor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amnii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may be due to: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transudation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the exposed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meninges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(b) absence of fetal swallowing reflex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(c) possible suppression of fetal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antidiuretic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hormone leading to excessive urination. </a:t>
            </a:r>
          </a:p>
          <a:p>
            <a:pPr marL="681228" indent="-57150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81228" indent="-57150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ETIOLOGY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/>
          </a:bodyPr>
          <a:lstStyle/>
          <a:p>
            <a:pPr marL="681228" indent="-571500"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 FETAL ANOMALIES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81228" indent="-571500">
              <a:buFont typeface="+mj-lt"/>
              <a:buAutoNum type="romanUcPeriod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Open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spina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bifida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increased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transudation from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meninges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</a:t>
            </a:r>
          </a:p>
          <a:p>
            <a:pPr marL="681228" indent="-571500">
              <a:buFont typeface="+mj-lt"/>
              <a:buAutoNum type="romanUcPeriod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Esophageal or duodenal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atresia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preventing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swallowing of the liquor. </a:t>
            </a:r>
          </a:p>
          <a:p>
            <a:pPr marL="681228" indent="-571500">
              <a:buFont typeface="+mj-lt"/>
              <a:buAutoNum type="roman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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Facial clefts and neck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masses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interfering normal swallowing.  </a:t>
            </a:r>
          </a:p>
          <a:p>
            <a:pPr marL="624078" indent="-514350">
              <a:buFont typeface="+mj-lt"/>
              <a:buAutoNum type="romanUcPeriod"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Hydrops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fetalis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:due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Rhesus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isoimmunization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nonimmune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hydrops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cardiothoracic anomalies, fetal cirrhosis and fetal infections with TORCH and parvovirus B19 infection </a:t>
            </a:r>
          </a:p>
          <a:p>
            <a:pPr marL="624078" indent="-514350">
              <a:buFont typeface="+mj-lt"/>
              <a:buAutoNum type="roman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Aneuploidy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genetic syndromes</a:t>
            </a:r>
          </a:p>
          <a:p>
            <a:pPr marL="681228" indent="-571500">
              <a:buFont typeface="+mj-lt"/>
              <a:buAutoNum type="romanU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POLYHYDROMNIOS</a:t>
            </a:r>
            <a:endParaRPr lang="en-US" dirty="0"/>
          </a:p>
        </p:txBody>
      </p:sp>
      <p:pic>
        <p:nvPicPr>
          <p:cNvPr id="6146" name="Picture 2" descr="C:\Users\anich\Desktop\images (69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   PLACENTA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Chorioangioma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the placenta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Tumor growing from a single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villus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consisting of hyperplasia of blood vessels and connective tissue results in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increased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transudation</a:t>
            </a:r>
          </a:p>
          <a:p>
            <a:pPr marL="624078" indent="-51435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 MULTIPLE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PREGNANCY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24078" indent="-5143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Hydramnios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more common in monozygotic twins,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usually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affecting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second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4078" indent="-5143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TTTS the recipient twin develops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polydramnios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ETIOLOGY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8915400" cy="57912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MATERNAL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Diabetes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(30%) 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more common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hydramnios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Rised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maternal blood sugar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raised fetal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blood sugar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fetal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diuresis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hydramnios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ii)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Cardiac or renal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disease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may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lead to edema of the placenta leading to increase in transudation.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1524000" y="1981200"/>
            <a:ext cx="121919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1524000" y="28194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flipH="1">
            <a:off x="1524000" y="3657600"/>
            <a:ext cx="106681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91947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CLINICAL TYPES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Depending on the rapidity of onset,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hydramnios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may be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(a)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Chronic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(most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common) : onset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insidious taking few weeks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(b)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Acute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(extremely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rare)    : onset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sudden, within few days or may appear acutely on pre-existing chronic variety. The chronic variety is 10 times more common than the acute one.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POLYHYDROMNIOS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299</TotalTime>
  <Words>1433</Words>
  <Application>Microsoft Office PowerPoint</Application>
  <PresentationFormat>On-screen Show (4:3)</PresentationFormat>
  <Paragraphs>193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POLYHYDROMNIOS</vt:lpstr>
      <vt:lpstr>POLYHYDROMNIOS</vt:lpstr>
      <vt:lpstr>POLYHYDROMNIOS</vt:lpstr>
      <vt:lpstr>ETIOLOGY</vt:lpstr>
      <vt:lpstr>Slide 5</vt:lpstr>
      <vt:lpstr>POLYHYDROMNIOS</vt:lpstr>
      <vt:lpstr>ETIOLOGY</vt:lpstr>
      <vt:lpstr>ETIOLOGY</vt:lpstr>
      <vt:lpstr>POLYHYDROMNIOS</vt:lpstr>
      <vt:lpstr>Slide 10</vt:lpstr>
      <vt:lpstr>CHRONIC POLYHYDROMNIOS</vt:lpstr>
      <vt:lpstr> CHRONIC POLYHYDROMNIOS</vt:lpstr>
      <vt:lpstr>CHRONIC POLYHYDROMNIOS</vt:lpstr>
      <vt:lpstr>INVESTIGATIONS</vt:lpstr>
      <vt:lpstr>INVESTIGATIONS</vt:lpstr>
      <vt:lpstr>CHRONIC POLYHYDROMNIOS</vt:lpstr>
      <vt:lpstr>Slide 17</vt:lpstr>
      <vt:lpstr>Slide 18</vt:lpstr>
      <vt:lpstr>CHRONIC POLYHYDROMNIOS</vt:lpstr>
      <vt:lpstr>Slide 20</vt:lpstr>
      <vt:lpstr>AMNIOCENTESIS</vt:lpstr>
      <vt:lpstr>AMNIOCENTESIS</vt:lpstr>
      <vt:lpstr>      COMPLICATIONS</vt:lpstr>
      <vt:lpstr>ACUTE POLYHYDROMNIOS</vt:lpstr>
      <vt:lpstr>ACUTE POLYHYDROMNIOS</vt:lpstr>
      <vt:lpstr>ACUTE POLYHYDROMNIOS</vt:lpstr>
      <vt:lpstr>ACUTE POLYHYDROMNIOS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POLYHYDROMNIOS</dc:title>
  <dc:creator>anich</dc:creator>
  <cp:lastModifiedBy>anich</cp:lastModifiedBy>
  <cp:revision>58</cp:revision>
  <dcterms:created xsi:type="dcterms:W3CDTF">2020-04-03T05:14:28Z</dcterms:created>
  <dcterms:modified xsi:type="dcterms:W3CDTF">2020-04-03T10:13:31Z</dcterms:modified>
</cp:coreProperties>
</file>